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13716000" cx="24384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  <p:embeddedFont>
      <p:font typeface="Roboto Mono"/>
      <p:regular r:id="rId23"/>
      <p:bold r:id="rId24"/>
      <p:italic r:id="rId25"/>
      <p:boldItalic r:id="rId26"/>
    </p:embeddedFont>
    <p:embeddedFont>
      <p:font typeface="Open Sans Light"/>
      <p:regular r:id="rId27"/>
      <p:bold r:id="rId28"/>
      <p:italic r:id="rId29"/>
      <p:boldItalic r:id="rId30"/>
    </p:embeddedFont>
    <p:embeddedFont>
      <p:font typeface="Comfortaa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gobwy5LACXHQ2w4F6Enl+jVxkw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28" Type="http://schemas.openxmlformats.org/officeDocument/2006/relationships/font" Target="fonts/OpenSansLight-bold.fntdata"/><Relationship Id="rId27" Type="http://schemas.openxmlformats.org/officeDocument/2006/relationships/font" Target="fonts/OpenSans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mfortaa-regular.fntdata"/><Relationship Id="rId30" Type="http://schemas.openxmlformats.org/officeDocument/2006/relationships/font" Target="fonts/OpenSans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Comfortaa-bold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HelveticaNeue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977be0f0f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977be0f0f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89415026f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1189415026f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6b679394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g116b679394f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977be0f0f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977be0f0f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54"/>
          <p:cNvSpPr txBox="1"/>
          <p:nvPr>
            <p:ph idx="1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4"/>
          <p:cNvSpPr txBox="1"/>
          <p:nvPr>
            <p:ph idx="2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" name="Google Shape;52;p54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" name="Google Shape;56;p55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55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57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57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3" name="Google Shape;63;p57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8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58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7" name="Google Shape;67;p58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9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0" name="Google Shape;70;p59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59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60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6" name="Google Shape;76;p60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61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2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4" name="Google Shape;84;p62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62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3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63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9" name="Google Shape;89;p63"/>
          <p:cNvSpPr txBox="1"/>
          <p:nvPr>
            <p:ph idx="2" type="subTitle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63"/>
          <p:cNvSpPr txBox="1"/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6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6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64"/>
          <p:cNvSpPr txBox="1"/>
          <p:nvPr>
            <p:ph idx="1" type="body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4" name="Google Shape;94;p64"/>
          <p:cNvSpPr txBox="1"/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64"/>
          <p:cNvSpPr txBox="1"/>
          <p:nvPr>
            <p:ph idx="2" type="subTitle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64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5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65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6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66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7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67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8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68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7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7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8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8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8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9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9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9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50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0"/>
          <p:cNvSpPr txBox="1"/>
          <p:nvPr>
            <p:ph idx="1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0"/>
          <p:cNvSpPr txBox="1"/>
          <p:nvPr>
            <p:ph idx="2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51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1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" name="Google Shape;36;p51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1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52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" name="Google Shape;41;p52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2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53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Google Shape;46;p53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53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44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b="0" i="0" sz="4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b="0" i="0" sz="4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b="0" i="0" sz="3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b="0" i="0" sz="3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2427925" y="4513800"/>
            <a:ext cx="14310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CSS POSITION</a:t>
            </a:r>
            <a:endParaRPr/>
          </a:p>
        </p:txBody>
      </p:sp>
      <p:sp>
        <p:nvSpPr>
          <p:cNvPr id="114" name="Google Shape;114;p2"/>
          <p:cNvSpPr txBox="1"/>
          <p:nvPr>
            <p:ph idx="1" type="subTitle"/>
          </p:nvPr>
        </p:nvSpPr>
        <p:spPr>
          <a:xfrm>
            <a:off x="2663900" y="9545025"/>
            <a:ext cx="10548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Smriti Srinivas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Web team,DSC MEC</a:t>
            </a:r>
            <a:endParaRPr/>
          </a:p>
        </p:txBody>
      </p:sp>
      <p:sp>
        <p:nvSpPr>
          <p:cNvPr id="115" name="Google Shape;115;p2"/>
          <p:cNvSpPr txBox="1"/>
          <p:nvPr>
            <p:ph idx="2" type="subTitle"/>
          </p:nvPr>
        </p:nvSpPr>
        <p:spPr>
          <a:xfrm>
            <a:off x="2663900" y="6090325"/>
            <a:ext cx="1054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200"/>
              <a:t>Learn to position your elements perfectly</a:t>
            </a:r>
            <a:endParaRPr sz="2900"/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22780" r="17140" t="0"/>
          <a:stretch/>
        </p:blipFill>
        <p:spPr>
          <a:xfrm>
            <a:off x="2583775" y="2024375"/>
            <a:ext cx="7637699" cy="12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1977be0f0f_0_9"/>
          <p:cNvPicPr preferRelativeResize="0"/>
          <p:nvPr/>
        </p:nvPicPr>
        <p:blipFill rotWithShape="1">
          <a:blip r:embed="rId3">
            <a:alphaModFix/>
          </a:blip>
          <a:srcRect b="0" l="0" r="2997" t="0"/>
          <a:stretch/>
        </p:blipFill>
        <p:spPr>
          <a:xfrm>
            <a:off x="152400" y="152400"/>
            <a:ext cx="23505175" cy="1069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1977be0f0f_0_9"/>
          <p:cNvSpPr txBox="1"/>
          <p:nvPr/>
        </p:nvSpPr>
        <p:spPr>
          <a:xfrm>
            <a:off x="3336325" y="11458075"/>
            <a:ext cx="14625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Open Sans Light"/>
                <a:ea typeface="Open Sans Light"/>
                <a:cs typeface="Open Sans Light"/>
                <a:sym typeface="Open Sans Light"/>
              </a:rPr>
              <a:t>POSITIONED BOTTOM RIGHT WITH RESPECT TO RED BOX</a:t>
            </a:r>
            <a:endParaRPr sz="3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/>
          <p:nvPr>
            <p:ph idx="2" type="body"/>
          </p:nvPr>
        </p:nvSpPr>
        <p:spPr>
          <a:xfrm>
            <a:off x="1203350" y="4079650"/>
            <a:ext cx="21906300" cy="3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568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36"/>
              <a:buChar char="●"/>
            </a:pPr>
            <a:r>
              <a:rPr lang="en-US" sz="4836"/>
              <a:t>Element is positioned fixed to the viewport</a:t>
            </a:r>
            <a:endParaRPr sz="4836"/>
          </a:p>
          <a:p>
            <a:pPr indent="-53568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36"/>
              <a:buChar char="●"/>
            </a:pPr>
            <a:r>
              <a:rPr lang="en-US" sz="4836"/>
              <a:t>Doesn’t take the parent container to consideration</a:t>
            </a:r>
            <a:endParaRPr sz="4836"/>
          </a:p>
          <a:p>
            <a:pPr indent="-53568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36"/>
              <a:buChar char="●"/>
            </a:pPr>
            <a:r>
              <a:rPr lang="en-US" sz="4836"/>
              <a:t>The element will remain fixed at the specified position when when scrolled</a:t>
            </a:r>
            <a:endParaRPr sz="4836"/>
          </a:p>
          <a:p>
            <a:pPr indent="-53568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36"/>
              <a:buChar char="●"/>
            </a:pPr>
            <a:r>
              <a:rPr i="1" lang="en-US" sz="4836"/>
              <a:t>Eg: Used to keep an icon always at the bottom-right corner</a:t>
            </a:r>
            <a:endParaRPr i="1" sz="483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>
                <a:solidFill>
                  <a:schemeClr val="accent1"/>
                </a:solidFill>
              </a:rPr>
              <a:t>FIXED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b="0" l="24571" r="15597" t="0"/>
          <a:stretch/>
        </p:blipFill>
        <p:spPr>
          <a:xfrm>
            <a:off x="873650" y="11511150"/>
            <a:ext cx="8153876" cy="13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idx="1" type="body"/>
          </p:nvPr>
        </p:nvSpPr>
        <p:spPr>
          <a:xfrm>
            <a:off x="1149500" y="4079650"/>
            <a:ext cx="21906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Toggles between relative and fixed properties depending on the scroll position</a:t>
            </a:r>
            <a:endParaRPr/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Position remains relative in the beginning</a:t>
            </a:r>
            <a:endParaRPr/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But once, the user </a:t>
            </a:r>
            <a:r>
              <a:rPr lang="en-US"/>
              <a:t>scroll past a certain point, it behaves as a fixed</a:t>
            </a:r>
            <a:endParaRPr/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i="1" lang="en-US"/>
              <a:t>Eg: Useful while positioning navigation bars</a:t>
            </a:r>
            <a:endParaRPr i="1"/>
          </a:p>
        </p:txBody>
      </p:sp>
      <p:sp>
        <p:nvSpPr>
          <p:cNvPr id="199" name="Google Shape;199;p15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>
                <a:solidFill>
                  <a:schemeClr val="accent4"/>
                </a:solidFill>
              </a:rPr>
              <a:t>STICKY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00" name="Google Shape;200;p15"/>
          <p:cNvPicPr preferRelativeResize="0"/>
          <p:nvPr/>
        </p:nvPicPr>
        <p:blipFill rotWithShape="1">
          <a:blip r:embed="rId3">
            <a:alphaModFix/>
          </a:blip>
          <a:srcRect b="0" l="24571" r="15597" t="0"/>
          <a:stretch/>
        </p:blipFill>
        <p:spPr>
          <a:xfrm>
            <a:off x="873650" y="11831475"/>
            <a:ext cx="8153876" cy="13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89415026f_0_6"/>
          <p:cNvSpPr txBox="1"/>
          <p:nvPr>
            <p:ph type="title"/>
          </p:nvPr>
        </p:nvSpPr>
        <p:spPr>
          <a:xfrm>
            <a:off x="2278700" y="3143550"/>
            <a:ext cx="14542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>
                <a:solidFill>
                  <a:schemeClr val="accent1"/>
                </a:solidFill>
              </a:rPr>
              <a:t>Z INDEX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6" name="Google Shape;206;g1189415026f_0_6"/>
          <p:cNvSpPr txBox="1"/>
          <p:nvPr>
            <p:ph idx="2" type="body"/>
          </p:nvPr>
        </p:nvSpPr>
        <p:spPr>
          <a:xfrm>
            <a:off x="2477575" y="6102575"/>
            <a:ext cx="15843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Decides the stack order of an element</a:t>
            </a:r>
            <a:endParaRPr/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Doesn’t work with position:static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Element with greater z-index always comes at the front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Negative value of z-index indicates lower priority</a:t>
            </a:r>
            <a:endParaRPr/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i="1" lang="en-US"/>
              <a:t>Eg:- Useful when we need to show a text above an image</a:t>
            </a:r>
            <a:endParaRPr i="1"/>
          </a:p>
        </p:txBody>
      </p:sp>
      <p:pic>
        <p:nvPicPr>
          <p:cNvPr id="207" name="Google Shape;207;g1189415026f_0_6"/>
          <p:cNvPicPr preferRelativeResize="0"/>
          <p:nvPr/>
        </p:nvPicPr>
        <p:blipFill rotWithShape="1">
          <a:blip r:embed="rId3">
            <a:alphaModFix/>
          </a:blip>
          <a:srcRect b="0" l="24573" r="0" t="0"/>
          <a:stretch/>
        </p:blipFill>
        <p:spPr>
          <a:xfrm>
            <a:off x="873650" y="503400"/>
            <a:ext cx="10279700" cy="13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9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6b679394f_0_11"/>
          <p:cNvSpPr txBox="1"/>
          <p:nvPr/>
        </p:nvSpPr>
        <p:spPr>
          <a:xfrm>
            <a:off x="3800700" y="4850300"/>
            <a:ext cx="16782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F6BA17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b="1" sz="10000">
              <a:solidFill>
                <a:srgbClr val="F6BA1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2278700" y="3143550"/>
            <a:ext cx="14542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>
                <a:solidFill>
                  <a:schemeClr val="accent1"/>
                </a:solidFill>
              </a:rPr>
              <a:t>POSITIONING IN CSS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2" name="Google Shape;122;p6"/>
          <p:cNvSpPr txBox="1"/>
          <p:nvPr>
            <p:ph idx="2" type="body"/>
          </p:nvPr>
        </p:nvSpPr>
        <p:spPr>
          <a:xfrm>
            <a:off x="2477575" y="6102575"/>
            <a:ext cx="15843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Sets how an element is positioned in a document</a:t>
            </a:r>
            <a:endParaRPr/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Positioning of  an element can be done using left,right,top,bottom</a:t>
            </a:r>
            <a:endParaRPr/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But to set positions by these properties, we have to declare the positioning method at first</a:t>
            </a:r>
            <a:endParaRPr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24573" r="0" t="0"/>
          <a:stretch/>
        </p:blipFill>
        <p:spPr>
          <a:xfrm>
            <a:off x="873650" y="503400"/>
            <a:ext cx="10279700" cy="13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33"/>
          <p:cNvCxnSpPr/>
          <p:nvPr/>
        </p:nvCxnSpPr>
        <p:spPr>
          <a:xfrm rot="10800000">
            <a:off x="12639516" y="5786485"/>
            <a:ext cx="0" cy="12819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9" name="Google Shape;129;p33"/>
          <p:cNvSpPr txBox="1"/>
          <p:nvPr/>
        </p:nvSpPr>
        <p:spPr>
          <a:xfrm>
            <a:off x="5781138" y="8493900"/>
            <a:ext cx="28947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000"/>
              <a:buFont typeface="Arial"/>
              <a:buNone/>
            </a:pPr>
            <a:r>
              <a:rPr lang="en-US" sz="3400">
                <a:solidFill>
                  <a:schemeClr val="dk2"/>
                </a:solidFill>
              </a:rPr>
              <a:t>RELATIVE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3"/>
          <p:cNvSpPr txBox="1"/>
          <p:nvPr/>
        </p:nvSpPr>
        <p:spPr>
          <a:xfrm>
            <a:off x="20845775" y="8292150"/>
            <a:ext cx="32499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000"/>
              <a:buFont typeface="Arial"/>
              <a:buNone/>
            </a:pPr>
            <a:r>
              <a:rPr lang="en-US" sz="3400">
                <a:solidFill>
                  <a:schemeClr val="dk2"/>
                </a:solidFill>
              </a:rPr>
              <a:t>STICKY</a:t>
            </a:r>
            <a:endParaRPr sz="34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000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131" name="Google Shape;131;p33"/>
          <p:cNvSpPr txBox="1"/>
          <p:nvPr/>
        </p:nvSpPr>
        <p:spPr>
          <a:xfrm rot="1069">
            <a:off x="913375" y="8494350"/>
            <a:ext cx="28947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000"/>
              <a:buFont typeface="Arial"/>
              <a:buNone/>
            </a:pPr>
            <a:r>
              <a:rPr lang="en-US" sz="3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STATIC</a:t>
            </a:r>
            <a:endParaRPr i="0" sz="3800" u="none" cap="none" strike="noStrike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33"/>
          <p:cNvSpPr txBox="1"/>
          <p:nvPr/>
        </p:nvSpPr>
        <p:spPr>
          <a:xfrm>
            <a:off x="10648921" y="8493901"/>
            <a:ext cx="4071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000"/>
              <a:buFont typeface="Arial"/>
              <a:buNone/>
            </a:pPr>
            <a:r>
              <a:rPr lang="en-US" sz="3400">
                <a:solidFill>
                  <a:schemeClr val="dk2"/>
                </a:solidFill>
              </a:rPr>
              <a:t>ABSOLUTE</a:t>
            </a:r>
            <a:endParaRPr b="0" i="0" sz="1800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3"/>
          <p:cNvSpPr txBox="1"/>
          <p:nvPr/>
        </p:nvSpPr>
        <p:spPr>
          <a:xfrm rot="592">
            <a:off x="16169112" y="8494205"/>
            <a:ext cx="3486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000"/>
              <a:buFont typeface="Arial"/>
              <a:buNone/>
            </a:pPr>
            <a:r>
              <a:rPr lang="en-US" sz="3400">
                <a:solidFill>
                  <a:schemeClr val="dk2"/>
                </a:solidFill>
              </a:rPr>
              <a:t>FIXED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34" name="Google Shape;1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028120" y="7068387"/>
            <a:ext cx="20327744" cy="86114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3"/>
          <p:cNvSpPr txBox="1"/>
          <p:nvPr/>
        </p:nvSpPr>
        <p:spPr>
          <a:xfrm>
            <a:off x="5781150" y="3740725"/>
            <a:ext cx="131919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000"/>
              <a:buFont typeface="Arial"/>
              <a:buNone/>
            </a:pPr>
            <a:r>
              <a:rPr lang="en-US" sz="5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TYPES OF POSITIONING</a:t>
            </a:r>
            <a:endParaRPr i="0" sz="28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6" name="Google Shape;136;p33"/>
          <p:cNvCxnSpPr/>
          <p:nvPr/>
        </p:nvCxnSpPr>
        <p:spPr>
          <a:xfrm>
            <a:off x="6841150" y="7110750"/>
            <a:ext cx="0" cy="12468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33"/>
          <p:cNvCxnSpPr/>
          <p:nvPr/>
        </p:nvCxnSpPr>
        <p:spPr>
          <a:xfrm>
            <a:off x="12639525" y="7110750"/>
            <a:ext cx="0" cy="12468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33"/>
          <p:cNvCxnSpPr/>
          <p:nvPr/>
        </p:nvCxnSpPr>
        <p:spPr>
          <a:xfrm>
            <a:off x="17912425" y="7110750"/>
            <a:ext cx="0" cy="12468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33"/>
          <p:cNvSpPr txBox="1"/>
          <p:nvPr/>
        </p:nvSpPr>
        <p:spPr>
          <a:xfrm>
            <a:off x="6942250" y="12199500"/>
            <a:ext cx="194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idx="1" type="body"/>
          </p:nvPr>
        </p:nvSpPr>
        <p:spPr>
          <a:xfrm>
            <a:off x="2477575" y="6102575"/>
            <a:ext cx="15843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>
                <a:solidFill>
                  <a:srgbClr val="676C72"/>
                </a:solidFill>
              </a:rPr>
              <a:t>Default position of all HTML elements</a:t>
            </a:r>
            <a:endParaRPr>
              <a:solidFill>
                <a:srgbClr val="676C72"/>
              </a:solidFill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800"/>
              <a:buChar char="●"/>
            </a:pPr>
            <a:r>
              <a:rPr lang="en-US">
                <a:solidFill>
                  <a:srgbClr val="676C72"/>
                </a:solidFill>
              </a:rPr>
              <a:t>Element is positioned according to the normal flow of the document</a:t>
            </a:r>
            <a:endParaRPr>
              <a:solidFill>
                <a:srgbClr val="676C7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6C72"/>
              </a:solidFill>
            </a:endParaRPr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2278700" y="3143550"/>
            <a:ext cx="14542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>
                <a:solidFill>
                  <a:schemeClr val="accent2"/>
                </a:solidFill>
              </a:rPr>
              <a:t>STATIC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24573" r="0" t="0"/>
          <a:stretch/>
        </p:blipFill>
        <p:spPr>
          <a:xfrm>
            <a:off x="873650" y="503400"/>
            <a:ext cx="10279700" cy="13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>
            <a:off x="2278700" y="8758400"/>
            <a:ext cx="15843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NORMAL FLOW</a:t>
            </a:r>
            <a:r>
              <a:rPr i="1" lang="en-US" sz="41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41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</a:t>
            </a:r>
            <a:r>
              <a:rPr lang="en-US" sz="45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Normal flow is the way in which the elements are arranged in web pages by the browser</a:t>
            </a:r>
            <a:endParaRPr sz="45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136"/>
            <a:ext cx="24384002" cy="13802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idx="1" type="body"/>
          </p:nvPr>
        </p:nvSpPr>
        <p:spPr>
          <a:xfrm>
            <a:off x="2342750" y="3406550"/>
            <a:ext cx="15843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Top,bottom,left,right and z-index properties won’t have any effect once static property has been assigned</a:t>
            </a:r>
            <a:endParaRPr/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 b="0" l="24573" r="0" t="0"/>
          <a:stretch/>
        </p:blipFill>
        <p:spPr>
          <a:xfrm>
            <a:off x="873650" y="503400"/>
            <a:ext cx="10279700" cy="13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>
            <p:ph idx="1" type="body"/>
          </p:nvPr>
        </p:nvSpPr>
        <p:spPr>
          <a:xfrm>
            <a:off x="2477575" y="6102575"/>
            <a:ext cx="158433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>
                <a:solidFill>
                  <a:srgbClr val="676C72"/>
                </a:solidFill>
              </a:rPr>
              <a:t>The element is positioned with respect to its original position</a:t>
            </a:r>
            <a:endParaRPr>
              <a:solidFill>
                <a:srgbClr val="676C72"/>
              </a:solidFill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800"/>
              <a:buChar char="●"/>
            </a:pPr>
            <a:r>
              <a:rPr lang="en-US">
                <a:solidFill>
                  <a:srgbClr val="676C72"/>
                </a:solidFill>
              </a:rPr>
              <a:t>The </a:t>
            </a:r>
            <a:r>
              <a:rPr lang="en-US">
                <a:solidFill>
                  <a:srgbClr val="676C72"/>
                </a:solidFill>
              </a:rPr>
              <a:t>alignment</a:t>
            </a:r>
            <a:r>
              <a:rPr lang="en-US">
                <a:solidFill>
                  <a:srgbClr val="676C72"/>
                </a:solidFill>
              </a:rPr>
              <a:t> is done from the </a:t>
            </a:r>
            <a:r>
              <a:rPr lang="en-US">
                <a:solidFill>
                  <a:srgbClr val="676C72"/>
                </a:solidFill>
              </a:rPr>
              <a:t>original</a:t>
            </a:r>
            <a:r>
              <a:rPr lang="en-US">
                <a:solidFill>
                  <a:srgbClr val="676C72"/>
                </a:solidFill>
              </a:rPr>
              <a:t> </a:t>
            </a:r>
            <a:r>
              <a:rPr lang="en-US">
                <a:solidFill>
                  <a:srgbClr val="676C72"/>
                </a:solidFill>
              </a:rPr>
              <a:t>position</a:t>
            </a:r>
            <a:r>
              <a:rPr lang="en-US">
                <a:solidFill>
                  <a:srgbClr val="676C72"/>
                </a:solidFill>
              </a:rPr>
              <a:t> of the element</a:t>
            </a:r>
            <a:endParaRPr>
              <a:solidFill>
                <a:srgbClr val="676C72"/>
              </a:solidFill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800"/>
              <a:buChar char="●"/>
            </a:pPr>
            <a:r>
              <a:rPr lang="en-US">
                <a:solidFill>
                  <a:srgbClr val="676C72"/>
                </a:solidFill>
              </a:rPr>
              <a:t>Doesn’t affect the position of other elements</a:t>
            </a:r>
            <a:endParaRPr>
              <a:solidFill>
                <a:srgbClr val="676C72"/>
              </a:solidFill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800"/>
              <a:buChar char="●"/>
            </a:pPr>
            <a:r>
              <a:rPr lang="en-US">
                <a:solidFill>
                  <a:srgbClr val="676C72"/>
                </a:solidFill>
              </a:rPr>
              <a:t>Element is not removed from the normal document flow</a:t>
            </a:r>
            <a:endParaRPr>
              <a:solidFill>
                <a:srgbClr val="676C72"/>
              </a:solidFill>
            </a:endParaRPr>
          </a:p>
        </p:txBody>
      </p:sp>
      <p:sp>
        <p:nvSpPr>
          <p:cNvPr id="164" name="Google Shape;164;p9"/>
          <p:cNvSpPr txBox="1"/>
          <p:nvPr>
            <p:ph type="title"/>
          </p:nvPr>
        </p:nvSpPr>
        <p:spPr>
          <a:xfrm>
            <a:off x="2278700" y="3143550"/>
            <a:ext cx="14542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>
                <a:solidFill>
                  <a:srgbClr val="E06666"/>
                </a:solidFill>
              </a:rPr>
              <a:t>RELATIVE</a:t>
            </a:r>
            <a:endParaRPr>
              <a:solidFill>
                <a:srgbClr val="E06666"/>
              </a:solidFill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b="0" l="24573" r="0" t="0"/>
          <a:stretch/>
        </p:blipFill>
        <p:spPr>
          <a:xfrm>
            <a:off x="873650" y="503400"/>
            <a:ext cx="10279700" cy="13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1977be0f0f_0_18"/>
          <p:cNvPicPr preferRelativeResize="0"/>
          <p:nvPr/>
        </p:nvPicPr>
        <p:blipFill rotWithShape="1">
          <a:blip r:embed="rId3">
            <a:alphaModFix/>
          </a:blip>
          <a:srcRect b="5802" l="0" r="0" t="0"/>
          <a:stretch/>
        </p:blipFill>
        <p:spPr>
          <a:xfrm>
            <a:off x="152400" y="152400"/>
            <a:ext cx="10743525" cy="58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1977be0f0f_0_18"/>
          <p:cNvPicPr preferRelativeResize="0"/>
          <p:nvPr/>
        </p:nvPicPr>
        <p:blipFill rotWithShape="1">
          <a:blip r:embed="rId4">
            <a:alphaModFix/>
          </a:blip>
          <a:srcRect b="11008" l="0" r="0" t="0"/>
          <a:stretch/>
        </p:blipFill>
        <p:spPr>
          <a:xfrm>
            <a:off x="152400" y="7297050"/>
            <a:ext cx="11002375" cy="523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1977be0f0f_0_18"/>
          <p:cNvSpPr txBox="1"/>
          <p:nvPr/>
        </p:nvSpPr>
        <p:spPr>
          <a:xfrm>
            <a:off x="11997250" y="3235225"/>
            <a:ext cx="7313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latin typeface="Open Sans Light"/>
                <a:ea typeface="Open Sans Light"/>
                <a:cs typeface="Open Sans Light"/>
                <a:sym typeface="Open Sans Light"/>
              </a:rPr>
              <a:t>INITIAL POSITION</a:t>
            </a:r>
            <a:endParaRPr sz="4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3" name="Google Shape;173;g11977be0f0f_0_18"/>
          <p:cNvSpPr txBox="1"/>
          <p:nvPr/>
        </p:nvSpPr>
        <p:spPr>
          <a:xfrm>
            <a:off x="12014200" y="7683650"/>
            <a:ext cx="72792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latin typeface="Open Sans Light"/>
                <a:ea typeface="Open Sans Light"/>
                <a:cs typeface="Open Sans Light"/>
                <a:sym typeface="Open Sans Light"/>
              </a:rPr>
              <a:t>position: relative;</a:t>
            </a:r>
            <a:endParaRPr sz="4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latin typeface="Open Sans Light"/>
                <a:ea typeface="Open Sans Light"/>
                <a:cs typeface="Open Sans Light"/>
                <a:sym typeface="Open Sans Light"/>
              </a:rPr>
              <a:t>left:390px;</a:t>
            </a:r>
            <a:endParaRPr sz="43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3"/>
                </a:solidFill>
              </a:rPr>
              <a:t>ABSOLUTE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9" name="Google Shape;179;p16"/>
          <p:cNvSpPr txBox="1"/>
          <p:nvPr>
            <p:ph idx="1" type="body"/>
          </p:nvPr>
        </p:nvSpPr>
        <p:spPr>
          <a:xfrm>
            <a:off x="1149500" y="4079650"/>
            <a:ext cx="219063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Placed relative to the parent element</a:t>
            </a:r>
            <a:endParaRPr/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They are </a:t>
            </a:r>
            <a:r>
              <a:rPr lang="en-US"/>
              <a:t>removed from the normal document flow </a:t>
            </a:r>
            <a:endParaRPr/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Will position an element relative to the parent only is the parent has been assigned position</a:t>
            </a:r>
            <a:endParaRPr/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If none of the parents were assigned, the element will be positioned according to the entire screem</a:t>
            </a:r>
            <a:endParaRPr/>
          </a:p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i="1" lang="en-US"/>
              <a:t>Eg: Used to keep an image at the centre of a container always</a:t>
            </a:r>
            <a:endParaRPr i="1"/>
          </a:p>
        </p:txBody>
      </p:sp>
      <p:pic>
        <p:nvPicPr>
          <p:cNvPr id="180" name="Google Shape;180;p16"/>
          <p:cNvPicPr preferRelativeResize="0"/>
          <p:nvPr/>
        </p:nvPicPr>
        <p:blipFill rotWithShape="1">
          <a:blip r:embed="rId3">
            <a:alphaModFix/>
          </a:blip>
          <a:srcRect b="0" l="24571" r="15597" t="0"/>
          <a:stretch/>
        </p:blipFill>
        <p:spPr>
          <a:xfrm>
            <a:off x="873650" y="11831475"/>
            <a:ext cx="8153876" cy="13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